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61" r:id="rId2"/>
    <p:sldId id="271" r:id="rId3"/>
    <p:sldId id="263" r:id="rId4"/>
    <p:sldId id="269" r:id="rId5"/>
    <p:sldId id="264" r:id="rId6"/>
    <p:sldId id="265" r:id="rId7"/>
    <p:sldId id="266" r:id="rId8"/>
    <p:sldId id="267" r:id="rId9"/>
    <p:sldId id="268" r:id="rId10"/>
    <p:sldId id="272" r:id="rId11"/>
    <p:sldId id="274" r:id="rId12"/>
    <p:sldId id="273" r:id="rId13"/>
    <p:sldId id="275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C7A"/>
    <a:srgbClr val="003374"/>
    <a:srgbClr val="173A8D"/>
    <a:srgbClr val="129481"/>
    <a:srgbClr val="0F2741"/>
    <a:srgbClr val="001736"/>
    <a:srgbClr val="C9A093"/>
    <a:srgbClr val="F1F1F1"/>
    <a:srgbClr val="385592"/>
    <a:srgbClr val="3A5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19269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fHDnHwC8ffLFL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u/65d6b614c09c0274bd352412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pets.mail.ru/how-to/chto-nuzhno-znat-detyam-o-koshke/" TargetMode="External"/><Relationship Id="rId7" Type="http://schemas.openxmlformats.org/officeDocument/2006/relationships/hyperlink" Target="https://zoogalaktika.ru/for-children/animals-for-kids/pets/cat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hyperlink" Target="https://rutube.ru/video/98a9930c1aadec6b46f30641e767286f/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hyperlink" Target="https://7dach.ru/MarinaGerasimenko/igrushki-dlya-koshek-svoimi-rukami-8-idey-dlya-usatyh-i-polosatyh-265575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rag93b6TbjkEyQ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s://disk.yandex.ru/i/y-OWxj2Ao80OKQ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807" y="0"/>
            <a:ext cx="74145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</a:t>
            </a:r>
          </a:p>
          <a:p>
            <a:pPr lvl="0" algn="ctr"/>
            <a:r>
              <a:rPr lang="ru-RU" sz="1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УЧРЕЖДЕНИЕ  «ДЕТСКИЙ САД № 9 «КАЛИНКА» </a:t>
            </a:r>
          </a:p>
          <a:p>
            <a:pPr lvl="0" algn="ctr"/>
            <a:r>
              <a:rPr lang="ru-RU" sz="1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Г. НАЗАРОВО КРАСНОЯРСКОГО КРАЯ</a:t>
            </a:r>
            <a:endParaRPr lang="ru-RU" sz="1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2682" y="1429605"/>
            <a:ext cx="72108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Номинация: </a:t>
            </a:r>
            <a:r>
              <a:rPr lang="ru-RU" sz="2400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Практики, позволяющие вовлечь родителей в совместную деятельность с детьми</a:t>
            </a:r>
          </a:p>
          <a:p>
            <a:endParaRPr lang="ru-RU" sz="2800" b="1" dirty="0" smtClean="0">
              <a:solidFill>
                <a:srgbClr val="00337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00337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Название практики: </a:t>
            </a:r>
          </a:p>
          <a:p>
            <a:pPr algn="ctr"/>
            <a:r>
              <a:rPr lang="ru-RU" sz="2800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Реализация детско-родительской проектной деятельности с применением интерактивного пособия «Куб возможностей»</a:t>
            </a:r>
          </a:p>
          <a:p>
            <a:pPr lvl="0"/>
            <a:endParaRPr lang="ru-RU" sz="2800" b="1" dirty="0" smtClean="0">
              <a:solidFill>
                <a:srgbClr val="00337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b="1" dirty="0" smtClean="0">
              <a:solidFill>
                <a:srgbClr val="00337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Подготовил: </a:t>
            </a:r>
            <a:r>
              <a:rPr lang="ru-RU" sz="2400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Мазаник </a:t>
            </a:r>
            <a:r>
              <a:rPr lang="ru-RU" sz="2400" dirty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Татьяна Николаевна, </a:t>
            </a:r>
          </a:p>
          <a:p>
            <a:pPr lvl="0" algn="ctr"/>
            <a:r>
              <a:rPr lang="ru-RU" sz="2400" dirty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воспитатель 1 </a:t>
            </a:r>
            <a:r>
              <a:rPr lang="ru-RU" sz="2400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</a:t>
            </a:r>
            <a:endParaRPr lang="ru-RU" sz="2400" dirty="0">
              <a:solidFill>
                <a:srgbClr val="0033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03" y="174119"/>
            <a:ext cx="691846" cy="125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45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03" y="174119"/>
            <a:ext cx="691846" cy="125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58544" y="174253"/>
            <a:ext cx="4840364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СПОСОБЫ ИЗМЕРЕНИЯ </a:t>
            </a:r>
            <a:br>
              <a:rPr lang="ru-RU" sz="28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РЕЗУЛЬТАТОВ ПРАКТИКИ</a:t>
            </a:r>
            <a:endParaRPr lang="ru-RU" sz="2800" b="1" dirty="0" smtClean="0">
              <a:solidFill>
                <a:srgbClr val="0033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924373" y="1668467"/>
            <a:ext cx="7095976" cy="485671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r>
              <a:rPr lang="ru-RU" sz="32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На этапе старта проекта: анкетирование родителей;</a:t>
            </a:r>
          </a:p>
          <a:p>
            <a:pPr marL="342900" indent="-342900">
              <a:buFontTx/>
              <a:buChar char="-"/>
            </a:pPr>
            <a:r>
              <a:rPr lang="ru-RU" sz="32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В основном этапе: </a:t>
            </a:r>
          </a:p>
          <a:p>
            <a:r>
              <a:rPr lang="ru-RU" sz="32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%  участия родителей  в подготовке и презентации детско-родительских проектов ;</a:t>
            </a:r>
          </a:p>
          <a:p>
            <a:pPr marL="342900" indent="-342900">
              <a:buFontTx/>
              <a:buChar char="-"/>
            </a:pPr>
            <a:r>
              <a:rPr lang="ru-RU" sz="32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На заключительной этапе:</a:t>
            </a:r>
          </a:p>
          <a:p>
            <a:r>
              <a:rPr lang="ru-RU" sz="32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отзывы о проведенных мероприятиях в рамках проектной деятельности.</a:t>
            </a:r>
          </a:p>
          <a:p>
            <a:pPr marL="342900" indent="-342900" algn="ctr">
              <a:buFontTx/>
              <a:buChar char="-"/>
            </a:pPr>
            <a:endParaRPr lang="ru-RU" sz="2400" b="1" dirty="0" smtClean="0">
              <a:solidFill>
                <a:srgbClr val="00337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49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2158544" y="174253"/>
            <a:ext cx="4840364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СПОСОБЫ ИЗМЕРЕНИЯ </a:t>
            </a:r>
            <a:br>
              <a:rPr lang="ru-RU" sz="28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РЕЗУЛЬТАТОВ ПРАКТИКИ</a:t>
            </a:r>
            <a:endParaRPr lang="ru-RU" sz="2800" b="1" dirty="0" smtClean="0">
              <a:solidFill>
                <a:srgbClr val="0033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https://sun9-54.userapi.com/impg/0JKK1wcr-i8BhMC7Zo_bhNr6wMryPkck7Bx5eQ/ML0OQ1jUMe0.jpg?size=1280x576&amp;quality=95&amp;sign=db286c40233d333fc4cd477a07616c25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60" y="1023031"/>
            <a:ext cx="6644640" cy="2990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158" y="3980546"/>
            <a:ext cx="2263499" cy="22634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587">
            <a:off x="1283063" y="2843944"/>
            <a:ext cx="2708093" cy="361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03" y="174119"/>
            <a:ext cx="691846" cy="125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2152135" y="174253"/>
            <a:ext cx="4853187" cy="8679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</a:p>
          <a:p>
            <a:pPr algn="ctr"/>
            <a:r>
              <a:rPr lang="ru-RU" sz="28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РЕАЛИЗАЦИИ ПРАКТИКИ</a:t>
            </a:r>
            <a:endParaRPr lang="ru-RU" sz="2800" b="1" dirty="0" smtClean="0">
              <a:solidFill>
                <a:srgbClr val="0033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9279" y="1845368"/>
            <a:ext cx="722107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50" indent="-4381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100% </a:t>
            </a:r>
            <a:r>
              <a:rPr lang="ru-RU" sz="2400" dirty="0" smtClean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родителей</a:t>
            </a:r>
            <a:r>
              <a:rPr lang="ru-RU" sz="2400" dirty="0" smtClean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информированы </a:t>
            </a:r>
            <a:r>
              <a:rPr lang="ru-RU" sz="2400" dirty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об интересах и потребностях </a:t>
            </a:r>
            <a:r>
              <a:rPr lang="ru-RU" sz="2400" dirty="0" smtClean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детей.</a:t>
            </a:r>
            <a:endParaRPr lang="ru-RU" sz="2400" dirty="0">
              <a:solidFill>
                <a:srgbClr val="1D3C7A"/>
              </a:solidFill>
              <a:latin typeface="Times New Roman"/>
              <a:ea typeface="Calibri"/>
              <a:cs typeface="Times New Roman"/>
            </a:endParaRPr>
          </a:p>
          <a:p>
            <a:pPr marL="438150" indent="-4381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85</a:t>
            </a:r>
            <a:r>
              <a:rPr lang="ru-RU" sz="2400" dirty="0" smtClean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% </a:t>
            </a:r>
            <a:r>
              <a:rPr lang="ru-RU" sz="2400" dirty="0" smtClean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родителей </a:t>
            </a:r>
            <a:r>
              <a:rPr lang="ru-RU" sz="2400" dirty="0" smtClean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включаются </a:t>
            </a:r>
            <a:r>
              <a:rPr lang="ru-RU" sz="2400" dirty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sz="2400" dirty="0" smtClean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проектную деятельность с детьми в </a:t>
            </a:r>
            <a:r>
              <a:rPr lang="ru-RU" sz="2400" dirty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приемлемой для них </a:t>
            </a:r>
            <a:r>
              <a:rPr lang="ru-RU" sz="2400" dirty="0" smtClean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форме.</a:t>
            </a:r>
          </a:p>
          <a:p>
            <a:pPr marL="438150" indent="-4381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85% родителей оценивают практику с применением «Куба возможностей» положительно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00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>
          <a:xfrm>
            <a:off x="2104718" y="174253"/>
            <a:ext cx="4948021" cy="8679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ТРУДНОСТИ В  </a:t>
            </a:r>
          </a:p>
          <a:p>
            <a:pPr algn="ctr"/>
            <a:r>
              <a:rPr lang="ru-RU" sz="28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РЕАЛИЗАЦИИ ПРАКТИКИ</a:t>
            </a:r>
            <a:endParaRPr lang="ru-RU" sz="2800" b="1" dirty="0" smtClean="0">
              <a:solidFill>
                <a:srgbClr val="0033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2217929" y="2408490"/>
            <a:ext cx="6011671" cy="358251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>
              <a:buFontTx/>
              <a:buChar char="-"/>
            </a:pPr>
            <a:r>
              <a:rPr lang="ru-RU" sz="32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Нехватка времени и ресурсов у родителей</a:t>
            </a:r>
          </a:p>
          <a:p>
            <a:pPr marL="457200" indent="-457200" algn="ctr">
              <a:buFontTx/>
              <a:buChar char="-"/>
            </a:pPr>
            <a:r>
              <a:rPr lang="ru-RU" sz="3200" b="1" dirty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есовпадение интересов и потребностей родителей и детей</a:t>
            </a:r>
          </a:p>
          <a:p>
            <a:pPr marL="457200" indent="-457200" algn="ctr">
              <a:buFontTx/>
              <a:buChar char="-"/>
            </a:pPr>
            <a:r>
              <a:rPr lang="ru-RU" sz="3200" b="1" dirty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одителю трудно выступать в роли  оратора</a:t>
            </a:r>
          </a:p>
          <a:p>
            <a:pPr marL="457200" indent="-457200" algn="ctr">
              <a:buFontTx/>
              <a:buChar char="-"/>
            </a:pPr>
            <a:endParaRPr lang="ru-RU" sz="2800" b="1" dirty="0" smtClean="0">
              <a:solidFill>
                <a:srgbClr val="00337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6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8036" y="1691712"/>
            <a:ext cx="492147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БЛАГОДАРЮ </a:t>
            </a:r>
          </a:p>
          <a:p>
            <a:pPr algn="ctr"/>
            <a:r>
              <a:rPr lang="ru-RU" sz="54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54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5400" b="1" dirty="0">
              <a:solidFill>
                <a:srgbClr val="0033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sopranoclub.ru/images/100-risunkov-na-temu-moya-semya/file1477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5"/>
          <a:stretch/>
        </p:blipFill>
        <p:spPr bwMode="auto">
          <a:xfrm>
            <a:off x="3079102" y="4031519"/>
            <a:ext cx="3573623" cy="252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03" y="174119"/>
            <a:ext cx="691846" cy="125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00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829" y="2818926"/>
            <a:ext cx="5036884" cy="795131"/>
          </a:xfrm>
        </p:spPr>
        <p:txBody>
          <a:bodyPr>
            <a:normAutofit fontScale="90000"/>
          </a:bodyPr>
          <a:lstStyle/>
          <a:p>
            <a:pPr marL="285750" lvl="0" indent="-285750" algn="ctr">
              <a:lnSpc>
                <a:spcPct val="100000"/>
              </a:lnSpc>
              <a:spcBef>
                <a:spcPts val="0"/>
              </a:spcBef>
            </a:pPr>
            <a:r>
              <a:rPr lang="ru-RU" sz="31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ПРОБЛЕМЫ</a:t>
            </a:r>
            <a:br>
              <a:rPr lang="ru-RU" sz="31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rgbClr val="00337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Самоустранение </a:t>
            </a:r>
            <a:r>
              <a:rPr lang="ru-RU" sz="2400" dirty="0">
                <a:solidFill>
                  <a:srgbClr val="00337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родителей от решения вопросов развития ребенка из-за проблем  экономического и физического выживания;</a:t>
            </a:r>
            <a:br>
              <a:rPr lang="ru-RU" sz="2400" dirty="0">
                <a:solidFill>
                  <a:srgbClr val="00337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337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337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337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Отсутствие </a:t>
            </a:r>
            <a:r>
              <a:rPr lang="ru-RU" sz="2400" dirty="0">
                <a:solidFill>
                  <a:srgbClr val="00337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мотивации </a:t>
            </a:r>
            <a:r>
              <a:rPr lang="ru-RU" sz="2400" dirty="0" smtClean="0">
                <a:solidFill>
                  <a:srgbClr val="00337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 родителей для участия </a:t>
            </a:r>
            <a:r>
              <a:rPr lang="ru-RU" sz="2400" dirty="0">
                <a:solidFill>
                  <a:srgbClr val="00337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rgbClr val="00337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проектной деятельности.</a:t>
            </a:r>
            <a:br>
              <a:rPr lang="ru-RU" sz="2400" dirty="0" smtClean="0">
                <a:solidFill>
                  <a:srgbClr val="00337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Низкий уровень педагогических компетенций родителей в области воспитания и развития детей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377" y="174119"/>
            <a:ext cx="691846" cy="125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43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4480" y="801862"/>
            <a:ext cx="6878176" cy="5534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  <a:p>
            <a:pPr algn="ctr"/>
            <a:endParaRPr lang="ru-RU" sz="1000" b="1" dirty="0">
              <a:solidFill>
                <a:srgbClr val="003374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r>
              <a:rPr lang="ru-RU" sz="2000" dirty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В</a:t>
            </a:r>
            <a:r>
              <a:rPr lang="ru-RU" sz="2000" dirty="0" smtClean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овлечение </a:t>
            </a:r>
            <a:r>
              <a:rPr lang="ru-RU" sz="2000" dirty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родителей (законных представителей) в </a:t>
            </a:r>
            <a:r>
              <a:rPr lang="ru-RU" sz="2000" dirty="0" smtClean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проектную деятельность, </a:t>
            </a:r>
            <a:r>
              <a:rPr lang="ru-RU" sz="2000" dirty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учитывая их интересы, желания и </a:t>
            </a:r>
            <a:r>
              <a:rPr lang="ru-RU" sz="2000" dirty="0" smtClean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возможности, с помощью интерактивного пособия «Куб возможностей».</a:t>
            </a:r>
          </a:p>
          <a:p>
            <a:pPr indent="447675" algn="just"/>
            <a:endParaRPr lang="ru-RU" sz="1400" dirty="0" smtClean="0">
              <a:ea typeface="Calibri"/>
              <a:cs typeface="Times New Roman"/>
            </a:endParaRPr>
          </a:p>
          <a:p>
            <a:pPr algn="ctr"/>
            <a:r>
              <a:rPr lang="ru-RU" sz="20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algn="ctr"/>
            <a:r>
              <a:rPr lang="ru-RU" sz="14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rgbClr val="003374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информировать </a:t>
            </a:r>
            <a:r>
              <a:rPr lang="ru-RU" sz="2000" dirty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родителей об интересах, потребностях и возможностях детей дошкольного возраста;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повышать педагогическую компетентность </a:t>
            </a:r>
            <a:r>
              <a:rPr lang="ru-RU" sz="2000" dirty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родителей в ходе реализации проектной </a:t>
            </a:r>
            <a:r>
              <a:rPr lang="ru-RU" sz="2000" dirty="0" smtClean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деятельности</a:t>
            </a:r>
            <a:r>
              <a:rPr lang="ru-RU" sz="2000" dirty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smtClean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посредством </a:t>
            </a:r>
            <a:r>
              <a:rPr lang="ru-RU" sz="2000" dirty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предоставления им информационных ресурсов;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мотивировать </a:t>
            </a:r>
            <a:r>
              <a:rPr lang="ru-RU" sz="2000" dirty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родителей на дальнейшее участие в </a:t>
            </a:r>
            <a:r>
              <a:rPr lang="ru-RU" sz="2000" dirty="0" smtClean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проектной деятельности </a:t>
            </a:r>
            <a:r>
              <a:rPr lang="ru-RU" sz="2000" dirty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посредством  информирования о результатах совместной деятельности.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03" y="174119"/>
            <a:ext cx="691846" cy="125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92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0863" y="351856"/>
            <a:ext cx="7691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11511" y="1205288"/>
            <a:ext cx="722107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50" indent="-4381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 Родители (законные представители) информированы </a:t>
            </a:r>
            <a:r>
              <a:rPr lang="ru-RU" sz="2400" dirty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об интересах и потребностях </a:t>
            </a:r>
            <a:r>
              <a:rPr lang="ru-RU" sz="2400" dirty="0" smtClean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детей.</a:t>
            </a:r>
            <a:endParaRPr lang="ru-RU" sz="2400" dirty="0">
              <a:solidFill>
                <a:srgbClr val="1D3C7A"/>
              </a:solidFill>
              <a:latin typeface="Times New Roman"/>
              <a:ea typeface="Calibri"/>
              <a:cs typeface="Times New Roman"/>
            </a:endParaRPr>
          </a:p>
          <a:p>
            <a:pPr marL="438150" indent="-4381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Не </a:t>
            </a:r>
            <a:r>
              <a:rPr lang="ru-RU" sz="2400" dirty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менее 80</a:t>
            </a:r>
            <a:r>
              <a:rPr lang="ru-RU" sz="2400" dirty="0" smtClean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% родителей </a:t>
            </a:r>
            <a:r>
              <a:rPr lang="ru-RU" sz="2400" dirty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sz="2400" dirty="0" smtClean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законных представителей) включаются </a:t>
            </a:r>
            <a:r>
              <a:rPr lang="ru-RU" sz="2400" dirty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sz="2400" dirty="0" smtClean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проектную деятельность с детьми в </a:t>
            </a:r>
            <a:r>
              <a:rPr lang="ru-RU" sz="2400" dirty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приемлемой для них </a:t>
            </a:r>
            <a:r>
              <a:rPr lang="ru-RU" sz="2400" dirty="0" smtClean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форме.</a:t>
            </a:r>
          </a:p>
          <a:p>
            <a:pPr marL="438150" indent="-4381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Родители (законные представители) информированы о преимуществах совместного с ребенком участия в проектной деятельности.</a:t>
            </a:r>
            <a:endParaRPr lang="ru-RU" sz="24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438150" indent="-4381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Родители </a:t>
            </a:r>
            <a:r>
              <a:rPr lang="ru-RU" sz="2400" dirty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(законные представители) </a:t>
            </a:r>
            <a:r>
              <a:rPr lang="ru-RU" sz="2400" dirty="0" smtClean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воспользовались  </a:t>
            </a:r>
            <a:r>
              <a:rPr lang="ru-RU" sz="2400" dirty="0">
                <a:solidFill>
                  <a:srgbClr val="1D3C7A"/>
                </a:solidFill>
                <a:latin typeface="Times New Roman"/>
                <a:ea typeface="Calibri"/>
                <a:cs typeface="Times New Roman"/>
              </a:rPr>
              <a:t>предоставленными  информационными ресурсами для  решения проблемных вопросов детей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03" y="174119"/>
            <a:ext cx="691846" cy="125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9501" y="153264"/>
            <a:ext cx="52185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СИСТЕМА РАБОТЫ </a:t>
            </a:r>
          </a:p>
          <a:p>
            <a:pPr algn="ctr"/>
            <a:r>
              <a:rPr lang="ru-RU" sz="24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С МЕТОДИЧЕСКИМ ПОСОБИЕМ</a:t>
            </a:r>
            <a:endParaRPr lang="ru-RU" sz="2400" b="1" dirty="0">
              <a:solidFill>
                <a:srgbClr val="0033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3" t="14351" r="17536" b="21015"/>
          <a:stretch/>
        </p:blipFill>
        <p:spPr>
          <a:xfrm>
            <a:off x="2164976" y="1118716"/>
            <a:ext cx="5543069" cy="5593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03" y="174119"/>
            <a:ext cx="691846" cy="125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99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2464080" y="1252912"/>
            <a:ext cx="5211762" cy="5162550"/>
          </a:xfrm>
          <a:prstGeom prst="rect">
            <a:avLst/>
          </a:prstGeom>
          <a:solidFill>
            <a:srgbClr val="FDEDD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632423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ЧТО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ХОТЯТ ДЕТИ?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984806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Calibri" pitchFamily="34" charset="0"/>
                <a:cs typeface="Arial" pitchFamily="34" charset="0"/>
              </a:rPr>
              <a:t>СМОТРИТЕ ЗДЕСЬ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E36C0A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E36C0A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E36C0A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E36C0A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2673628" y="1464049"/>
            <a:ext cx="4792663" cy="4740275"/>
          </a:xfrm>
          <a:prstGeom prst="rect">
            <a:avLst/>
          </a:prstGeom>
          <a:noFill/>
          <a:ln w="19050">
            <a:solidFill>
              <a:srgbClr val="622423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6225802" y="1593290"/>
            <a:ext cx="1120775" cy="427038"/>
          </a:xfrm>
          <a:prstGeom prst="roundRect">
            <a:avLst>
              <a:gd name="adj" fmla="val 16667"/>
            </a:avLst>
          </a:prstGeom>
          <a:solidFill>
            <a:srgbClr val="FF8B8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974706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СТАРТ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26"/>
          <p:cNvSpPr>
            <a:spLocks noChangeArrowheads="1"/>
          </p:cNvSpPr>
          <p:nvPr/>
        </p:nvSpPr>
        <p:spPr bwMode="auto">
          <a:xfrm rot="5400000">
            <a:off x="7048033" y="1730609"/>
            <a:ext cx="282575" cy="152400"/>
          </a:xfrm>
          <a:prstGeom prst="triangle">
            <a:avLst>
              <a:gd name="adj" fmla="val 55769"/>
            </a:avLst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27"/>
          <p:cNvSpPr>
            <a:spLocks noChangeArrowheads="1"/>
          </p:cNvSpPr>
          <p:nvPr/>
        </p:nvSpPr>
        <p:spPr bwMode="auto">
          <a:xfrm rot="-793120">
            <a:off x="6271346" y="2983659"/>
            <a:ext cx="727075" cy="1087437"/>
          </a:xfrm>
          <a:prstGeom prst="curvedLeftArrow">
            <a:avLst>
              <a:gd name="adj1" fmla="val 1773"/>
              <a:gd name="adj2" fmla="val 59825"/>
              <a:gd name="adj3" fmla="val 31407"/>
            </a:avLst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25" descr="C:\Users\User\Desktop\1654355718_1-flomaster-club-p-pugovitsa-risunok-dlya-detei-krasivo-1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2" t="51536" r="34554" b="2560"/>
          <a:stretch/>
        </p:blipFill>
        <p:spPr bwMode="auto">
          <a:xfrm>
            <a:off x="2754310" y="1464049"/>
            <a:ext cx="647700" cy="674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 descr="C:\Users\User\Desktop\1654355718_1-flomaster-club-p-pugovitsa-risunok-dlya-detei-krasivo-1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2" t="51536" r="34554" b="2560"/>
          <a:stretch/>
        </p:blipFill>
        <p:spPr bwMode="auto">
          <a:xfrm>
            <a:off x="6786189" y="5431603"/>
            <a:ext cx="647700" cy="674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 descr="C:\Users\11\Downloads\2024030405025.pn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30" y="3375212"/>
            <a:ext cx="2353372" cy="261888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Прямоугольник 29"/>
          <p:cNvSpPr/>
          <p:nvPr/>
        </p:nvSpPr>
        <p:spPr>
          <a:xfrm>
            <a:off x="2489501" y="153264"/>
            <a:ext cx="52185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СИСТЕМА РАБОТЫ </a:t>
            </a:r>
          </a:p>
          <a:p>
            <a:pPr algn="ctr"/>
            <a:r>
              <a:rPr lang="ru-RU" sz="24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С МЕТОДИЧЕСКИМ ПОСОБИЕМ</a:t>
            </a:r>
            <a:endParaRPr lang="ru-RU" sz="2400" b="1" dirty="0">
              <a:solidFill>
                <a:srgbClr val="0033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03" y="174119"/>
            <a:ext cx="691846" cy="125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04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2464080" y="1252912"/>
            <a:ext cx="5211762" cy="5162550"/>
          </a:xfrm>
          <a:prstGeom prst="rect">
            <a:avLst/>
          </a:prstGeom>
          <a:solidFill>
            <a:srgbClr val="FDEDD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632423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B0F0"/>
                </a:solidFill>
                <a:ea typeface="Calibri"/>
                <a:cs typeface="Times New Roman"/>
              </a:rPr>
              <a:t>КАК ВЫ </a:t>
            </a:r>
            <a:endParaRPr lang="ru-RU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B0F0"/>
                </a:solidFill>
                <a:ea typeface="Calibri"/>
                <a:cs typeface="Times New Roman"/>
              </a:rPr>
              <a:t>МОЖЕТЕ ПОМОЧЬ </a:t>
            </a:r>
            <a:endParaRPr lang="ru-RU" sz="1100" dirty="0">
              <a:ea typeface="Calibri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984806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Calibri" pitchFamily="34" charset="0"/>
                <a:cs typeface="Arial" pitchFamily="34" charset="0"/>
              </a:rPr>
              <a:t>СМОТРИТЕ ЗДЕСЬ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E36C0A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E36C0A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E36C0A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E36C0A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2673628" y="1464049"/>
            <a:ext cx="4792663" cy="4740275"/>
          </a:xfrm>
          <a:prstGeom prst="rect">
            <a:avLst/>
          </a:prstGeom>
          <a:noFill/>
          <a:ln w="19050">
            <a:solidFill>
              <a:srgbClr val="622423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27"/>
          <p:cNvSpPr>
            <a:spLocks noChangeArrowheads="1"/>
          </p:cNvSpPr>
          <p:nvPr/>
        </p:nvSpPr>
        <p:spPr bwMode="auto">
          <a:xfrm rot="-793120">
            <a:off x="6358491" y="3145024"/>
            <a:ext cx="727075" cy="1087437"/>
          </a:xfrm>
          <a:prstGeom prst="curvedLeftArrow">
            <a:avLst>
              <a:gd name="adj1" fmla="val 1773"/>
              <a:gd name="adj2" fmla="val 59825"/>
              <a:gd name="adj3" fmla="val 31407"/>
            </a:avLst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6322284" y="1559953"/>
            <a:ext cx="1012825" cy="427037"/>
          </a:xfrm>
          <a:prstGeom prst="roundRect">
            <a:avLst>
              <a:gd name="adj" fmla="val 16667"/>
            </a:avLst>
          </a:prstGeom>
          <a:solidFill>
            <a:srgbClr val="92CD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974706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ШАГ 2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C:\Users\User\Desktop\1654355718_1-flomaster-club-p-pugovitsa-risunok-dlya-detei-krasivo-1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t="4266" r="67934" b="51365"/>
          <a:stretch/>
        </p:blipFill>
        <p:spPr bwMode="auto">
          <a:xfrm>
            <a:off x="2769421" y="1544731"/>
            <a:ext cx="754380" cy="754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User\Desktop\1654355718_1-flomaster-club-p-pugovitsa-risunok-dlya-detei-krasivo-1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t="4266" r="67934" b="51365"/>
          <a:stretch/>
        </p:blipFill>
        <p:spPr bwMode="auto">
          <a:xfrm>
            <a:off x="6662084" y="5274367"/>
            <a:ext cx="754380" cy="754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C:\Users\11\Downloads\2024030406031.pn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980" y="3527377"/>
            <a:ext cx="2491958" cy="26489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Прямоугольник 20"/>
          <p:cNvSpPr/>
          <p:nvPr/>
        </p:nvSpPr>
        <p:spPr>
          <a:xfrm>
            <a:off x="2489501" y="153264"/>
            <a:ext cx="52185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СИСТЕМА РАБОТЫ </a:t>
            </a:r>
          </a:p>
          <a:p>
            <a:pPr algn="ctr"/>
            <a:r>
              <a:rPr lang="ru-RU" sz="24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С МЕТОДИЧЕСКИМ ПОСОБИЕМ</a:t>
            </a:r>
            <a:endParaRPr lang="ru-RU" sz="2400" b="1" dirty="0">
              <a:solidFill>
                <a:srgbClr val="0033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03" y="174119"/>
            <a:ext cx="691846" cy="125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10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2464080" y="1252912"/>
            <a:ext cx="5211762" cy="5162550"/>
          </a:xfrm>
          <a:prstGeom prst="rect">
            <a:avLst/>
          </a:prstGeom>
          <a:solidFill>
            <a:srgbClr val="FDEDD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632423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B050"/>
                </a:solidFill>
                <a:ea typeface="Calibri"/>
                <a:cs typeface="Times New Roman"/>
              </a:rPr>
              <a:t>ИДЕИ </a:t>
            </a:r>
            <a:endParaRPr lang="ru-RU" sz="1100" dirty="0">
              <a:ea typeface="Calibri"/>
              <a:cs typeface="Times New Roman"/>
            </a:endParaRPr>
          </a:p>
          <a:p>
            <a:pPr algn="ctr"/>
            <a:r>
              <a:rPr lang="ru-RU" sz="4000" b="1" dirty="0">
                <a:solidFill>
                  <a:srgbClr val="00B050"/>
                </a:solidFill>
                <a:ea typeface="Calibri"/>
                <a:cs typeface="Times New Roman"/>
              </a:rPr>
              <a:t>ДЛЯ РЕАЛИЗАЦИИ </a:t>
            </a:r>
            <a:r>
              <a:rPr lang="ru-RU" sz="4000" b="1" dirty="0" smtClean="0">
                <a:solidFill>
                  <a:srgbClr val="00B050"/>
                </a:solidFill>
                <a:ea typeface="Calibri"/>
                <a:cs typeface="Times New Roman"/>
              </a:rPr>
              <a:t>ЗАМЫСЛА</a:t>
            </a:r>
            <a:r>
              <a:rPr lang="ru-RU" sz="4000" b="1" dirty="0" smtClean="0">
                <a:solidFill>
                  <a:srgbClr val="00B0F0"/>
                </a:solidFill>
                <a:ea typeface="Calibri"/>
                <a:cs typeface="Times New Roman"/>
              </a:rPr>
              <a:t> </a:t>
            </a:r>
            <a:endParaRPr lang="ru-RU" sz="1400" b="1" dirty="0" smtClean="0">
              <a:solidFill>
                <a:srgbClr val="00B0F0"/>
              </a:solidFill>
              <a:ea typeface="Calibri"/>
              <a:cs typeface="Times New Roman"/>
            </a:endParaRPr>
          </a:p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Calibri" pitchFamily="34" charset="0"/>
                <a:cs typeface="Arial" pitchFamily="34" charset="0"/>
              </a:rPr>
              <a:t>СМОТРИТЕ ЗДЕСЬ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E36C0A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E36C0A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E36C0A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E36C0A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2673628" y="1464049"/>
            <a:ext cx="4792663" cy="4740275"/>
          </a:xfrm>
          <a:prstGeom prst="rect">
            <a:avLst/>
          </a:prstGeom>
          <a:noFill/>
          <a:ln w="19050">
            <a:solidFill>
              <a:srgbClr val="622423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27"/>
          <p:cNvSpPr>
            <a:spLocks noChangeArrowheads="1"/>
          </p:cNvSpPr>
          <p:nvPr/>
        </p:nvSpPr>
        <p:spPr bwMode="auto">
          <a:xfrm rot="-793120">
            <a:off x="6201607" y="3531544"/>
            <a:ext cx="727075" cy="1087437"/>
          </a:xfrm>
          <a:prstGeom prst="curvedLeftArrow">
            <a:avLst>
              <a:gd name="adj1" fmla="val 1773"/>
              <a:gd name="adj2" fmla="val 59825"/>
              <a:gd name="adj3" fmla="val 31407"/>
            </a:avLst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321491" y="1583485"/>
            <a:ext cx="1014412" cy="427037"/>
          </a:xfrm>
          <a:prstGeom prst="roundRect">
            <a:avLst>
              <a:gd name="adj" fmla="val 16667"/>
            </a:avLst>
          </a:prstGeom>
          <a:solidFill>
            <a:srgbClr val="C2D6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974706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ШАГ 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C:\Users\User\Desktop\1654355718_1-flomaster-club-p-pugovitsa-risunok-dlya-detei-krasivo-1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2" t="3243" r="32924" b="49317"/>
          <a:stretch/>
        </p:blipFill>
        <p:spPr bwMode="auto">
          <a:xfrm>
            <a:off x="2673628" y="1526913"/>
            <a:ext cx="845820" cy="7854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C:\Users\User\Desktop\1654355718_1-flomaster-club-p-pugovitsa-risunok-dlya-detei-krasivo-1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2" t="3243" r="32924" b="49317"/>
          <a:stretch/>
        </p:blipFill>
        <p:spPr bwMode="auto">
          <a:xfrm>
            <a:off x="6620471" y="5416046"/>
            <a:ext cx="845820" cy="7854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C:\Users\11\Downloads\2024030511007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18" y="3745851"/>
            <a:ext cx="1076325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11\Downloads\2024030511010.pn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959" y="3745852"/>
            <a:ext cx="108585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11\Downloads\2024030511049.pn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493" y="4899224"/>
            <a:ext cx="108585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C:\Users\11\Downloads\2024030609024.png">
            <a:hlinkClick r:id="rId9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961" y="4899224"/>
            <a:ext cx="108585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Прямоугольник 22"/>
          <p:cNvSpPr/>
          <p:nvPr/>
        </p:nvSpPr>
        <p:spPr>
          <a:xfrm>
            <a:off x="2489501" y="153264"/>
            <a:ext cx="52185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СИСТЕМА РАБОТЫ </a:t>
            </a:r>
          </a:p>
          <a:p>
            <a:pPr algn="ctr"/>
            <a:r>
              <a:rPr lang="ru-RU" sz="24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С МЕТОДИЧЕСКИМ ПОСОБИЕМ</a:t>
            </a:r>
            <a:endParaRPr lang="ru-RU" sz="2400" b="1" dirty="0">
              <a:solidFill>
                <a:srgbClr val="0033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03" y="174119"/>
            <a:ext cx="691846" cy="125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84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2464080" y="1252912"/>
            <a:ext cx="5211762" cy="5162550"/>
          </a:xfrm>
          <a:prstGeom prst="rect">
            <a:avLst/>
          </a:prstGeom>
          <a:solidFill>
            <a:srgbClr val="FDEDD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632423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FF9900"/>
                </a:solidFill>
                <a:ea typeface="Calibri"/>
                <a:cs typeface="Times New Roman"/>
              </a:rPr>
              <a:t>ВМЕСТЕ</a:t>
            </a:r>
            <a:endParaRPr lang="ru-RU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FF9900"/>
                </a:solidFill>
                <a:ea typeface="Calibri"/>
                <a:cs typeface="Times New Roman"/>
              </a:rPr>
              <a:t>У НАС ПОЛУЧИЛОСЬ</a:t>
            </a:r>
            <a:endParaRPr lang="ru-RU" sz="1100" dirty="0">
              <a:ea typeface="Calibri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984806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Calibri" pitchFamily="34" charset="0"/>
                <a:cs typeface="Arial" pitchFamily="34" charset="0"/>
              </a:rPr>
              <a:t>       СМОТРИТЕ ЗДЕСЬ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E36C0A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E36C0A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E36C0A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2673628" y="1464049"/>
            <a:ext cx="4792663" cy="4740275"/>
          </a:xfrm>
          <a:prstGeom prst="rect">
            <a:avLst/>
          </a:prstGeom>
          <a:noFill/>
          <a:ln w="19050">
            <a:solidFill>
              <a:srgbClr val="622423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27"/>
          <p:cNvSpPr>
            <a:spLocks noChangeArrowheads="1"/>
          </p:cNvSpPr>
          <p:nvPr/>
        </p:nvSpPr>
        <p:spPr bwMode="auto">
          <a:xfrm rot="19753027">
            <a:off x="6787525" y="3111993"/>
            <a:ext cx="561885" cy="893751"/>
          </a:xfrm>
          <a:prstGeom prst="curvedLeftArrow">
            <a:avLst>
              <a:gd name="adj1" fmla="val 1773"/>
              <a:gd name="adj2" fmla="val 49857"/>
              <a:gd name="adj3" fmla="val 31407"/>
            </a:avLst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6171051" y="1526913"/>
            <a:ext cx="1212850" cy="427037"/>
          </a:xfrm>
          <a:prstGeom prst="roundRect">
            <a:avLst>
              <a:gd name="adj" fmla="val 16667"/>
            </a:avLst>
          </a:prstGeom>
          <a:solidFill>
            <a:srgbClr val="F8A9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974706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ФИНИШ!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C:\Users\User\Desktop\1654355718_1-flomaster-club-p-pugovitsa-risunok-dlya-detei-krasivo-1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7" t="4948" r="3124" b="51366"/>
          <a:stretch/>
        </p:blipFill>
        <p:spPr bwMode="auto">
          <a:xfrm>
            <a:off x="2802031" y="1473125"/>
            <a:ext cx="742950" cy="747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User\Desktop\1654355718_1-flomaster-club-p-pugovitsa-risunok-dlya-detei-krasivo-1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7" t="4948" r="3124" b="51366"/>
          <a:stretch/>
        </p:blipFill>
        <p:spPr bwMode="auto">
          <a:xfrm>
            <a:off x="6723341" y="5456929"/>
            <a:ext cx="742950" cy="747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489501" y="153264"/>
            <a:ext cx="52185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СИСТЕМА РАБОТЫ </a:t>
            </a:r>
          </a:p>
          <a:p>
            <a:pPr algn="ctr"/>
            <a:r>
              <a:rPr lang="ru-RU" sz="2400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С МЕТОДИЧЕСКИМ ПОСОБИЕМ</a:t>
            </a:r>
            <a:endParaRPr lang="ru-RU" sz="2400" b="1" dirty="0">
              <a:solidFill>
                <a:srgbClr val="0033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11\Downloads\2024031109033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880" y="3755781"/>
            <a:ext cx="1872079" cy="188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11\Downloads\2024031110010.pn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843" y="3755781"/>
            <a:ext cx="1704975" cy="184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03" y="174119"/>
            <a:ext cx="691846" cy="125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8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789</TotalTime>
  <Words>357</Words>
  <Application>Microsoft Office PowerPoint</Application>
  <PresentationFormat>Экран (4:3)</PresentationFormat>
  <Paragraphs>91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Презентация PowerPoint</vt:lpstr>
      <vt:lpstr>ПРОБЛЕМЫ  - Самоустранение родителей от решения вопросов развития ребенка из-за проблем  экономического и физического выживания;  - Отсутствие мотивации у родителей для участия в проектной деятельности. - Низкий уровень педагогических компетенций родителей в области воспитания и развития детей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СПОСОБЫ ИЗМЕРЕНИЯ  РЕЗУЛЬТАТОВ ПРАКТИКИ</vt:lpstr>
      <vt:lpstr>СПОСОБЫ ИЗМЕРЕНИЯ  РЕЗУЛЬТАТОВ ПРАКТИКИ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Win7 64 SP1</cp:lastModifiedBy>
  <cp:revision>101</cp:revision>
  <dcterms:created xsi:type="dcterms:W3CDTF">2016-11-18T14:12:19Z</dcterms:created>
  <dcterms:modified xsi:type="dcterms:W3CDTF">2025-04-22T03:45:49Z</dcterms:modified>
</cp:coreProperties>
</file>